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worldma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50289"/>
            <a:ext cx="12191695" cy="6157422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4" name="Shape 1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5" name="Image 1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0448" y="457200"/>
            <a:ext cx="4572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0" y="960120"/>
            <a:ext cx="1219169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spc="500" kern="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</a:t>
            </a:r>
            <a:endParaRPr lang="en-US" sz="2400" dirty="0"/>
          </a:p>
        </p:txBody>
      </p:sp>
      <p:sp>
        <p:nvSpPr>
          <p:cNvPr id="7" name="Text 3"/>
          <p:cNvSpPr/>
          <p:nvPr/>
        </p:nvSpPr>
        <p:spPr>
          <a:xfrm>
            <a:off x="457200" y="1554480"/>
            <a:ext cx="1127729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AI Translation for Churches &amp; Events</a:t>
            </a:r>
            <a:endParaRPr lang="en-US" sz="3200" dirty="0"/>
          </a:p>
        </p:txBody>
      </p:sp>
      <p:sp>
        <p:nvSpPr>
          <p:cNvPr id="8" name="Text 4"/>
          <p:cNvSpPr/>
          <p:nvPr/>
        </p:nvSpPr>
        <p:spPr>
          <a:xfrm>
            <a:off x="1371600" y="2377440"/>
            <a:ext cx="944849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 language barriers in your church with AI-powered voice translation in 100+ languages.</a:t>
            </a:r>
            <a:endParaRPr lang="en-US" sz="16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equipment needed — works on any device.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0" y="3429000"/>
            <a:ext cx="1219169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by hundreds of churches all over the world.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3901288" y="4160520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50800" dist="12700" dir="5400000">
              <a:srgbClr val="C8CCD3">
                <a:alpha val="50000"/>
              </a:srgbClr>
            </a:outerShdw>
          </a:effectLst>
        </p:spPr>
      </p:sp>
      <p:pic>
        <p:nvPicPr>
          <p:cNvPr id="11" name="Image 2" descr="/tmp/claude-1001/-var-www-glossa-dev/bcf85414-814f-40e5-a1d4-84301e511a11/scratchpad/logo_sbc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3992728" y="425196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695548" y="4745736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SBC</a:t>
            </a:r>
            <a:endParaRPr lang="en-US" sz="1000" dirty="0"/>
          </a:p>
        </p:txBody>
      </p:sp>
      <p:sp>
        <p:nvSpPr>
          <p:cNvPr id="13" name="Shape 8"/>
          <p:cNvSpPr/>
          <p:nvPr/>
        </p:nvSpPr>
        <p:spPr>
          <a:xfrm>
            <a:off x="4861408" y="4160520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50800" dist="12700" dir="5400000">
              <a:srgbClr val="C8CCD3">
                <a:alpha val="50000"/>
              </a:srgbClr>
            </a:outerShdw>
          </a:effectLst>
        </p:spPr>
      </p:sp>
      <p:pic>
        <p:nvPicPr>
          <p:cNvPr id="14" name="Image 3" descr="/tmp/claude-1001/-var-www-glossa-dev/bcf85414-814f-40e5-a1d4-84301e511a11/scratchpad/logo_hillsong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4952848" y="425196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4655668" y="4745736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Hillsong</a:t>
            </a:r>
            <a:endParaRPr lang="en-US" sz="1000" dirty="0"/>
          </a:p>
        </p:txBody>
      </p:sp>
      <p:sp>
        <p:nvSpPr>
          <p:cNvPr id="16" name="Shape 10"/>
          <p:cNvSpPr/>
          <p:nvPr/>
        </p:nvSpPr>
        <p:spPr>
          <a:xfrm>
            <a:off x="5821528" y="4160520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50800" dist="12700" dir="5400000">
              <a:srgbClr val="C8CCD3">
                <a:alpha val="50000"/>
              </a:srgbClr>
            </a:outerShdw>
          </a:effectLst>
        </p:spPr>
      </p:sp>
      <p:pic>
        <p:nvPicPr>
          <p:cNvPr id="17" name="Image 4" descr="/tmp/claude-1001/-var-www-glossa-dev/bcf85414-814f-40e5-a1d4-84301e511a11/scratchpad/logo_pca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5912968" y="4251960"/>
            <a:ext cx="365760" cy="36576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5615788" y="4745736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PCA</a:t>
            </a:r>
            <a:endParaRPr lang="en-US" sz="1000" dirty="0"/>
          </a:p>
        </p:txBody>
      </p:sp>
      <p:sp>
        <p:nvSpPr>
          <p:cNvPr id="19" name="Shape 12"/>
          <p:cNvSpPr/>
          <p:nvPr/>
        </p:nvSpPr>
        <p:spPr>
          <a:xfrm>
            <a:off x="6781648" y="4160520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50800" dist="12700" dir="5400000">
              <a:srgbClr val="C8CCD3">
                <a:alpha val="50000"/>
              </a:srgbClr>
            </a:outerShdw>
          </a:effectLst>
        </p:spPr>
      </p:sp>
      <p:pic>
        <p:nvPicPr>
          <p:cNvPr id="20" name="Image 5" descr="/tmp/claude-1001/-var-www-glossa-dev/bcf85414-814f-40e5-a1d4-84301e511a11/scratchpad/logo_cc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6873088" y="4251960"/>
            <a:ext cx="365760" cy="36576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6575908" y="4745736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CCA</a:t>
            </a:r>
            <a:endParaRPr lang="en-US" sz="1000" dirty="0"/>
          </a:p>
        </p:txBody>
      </p:sp>
      <p:sp>
        <p:nvSpPr>
          <p:cNvPr id="22" name="Shape 14"/>
          <p:cNvSpPr/>
          <p:nvPr/>
        </p:nvSpPr>
        <p:spPr>
          <a:xfrm>
            <a:off x="7741768" y="4160520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50800" dist="12700" dir="5400000">
              <a:srgbClr val="C8CCD3">
                <a:alpha val="50000"/>
              </a:srgbClr>
            </a:outerShdw>
          </a:effectLst>
        </p:spPr>
      </p:sp>
      <p:pic>
        <p:nvPicPr>
          <p:cNvPr id="23" name="Image 6" descr="/tmp/claude-1001/-var-www-glossa-dev/bcf85414-814f-40e5-a1d4-84301e511a11/scratchpad/logo_umc.png">    </p:cNvPr>
          <p:cNvPicPr>
            <a:picLocks noChangeAspect="1"/>
          </p:cNvPicPr>
          <p:nvPr/>
        </p:nvPicPr>
        <p:blipFill>
          <a:blip r:embed="rId7"/>
          <a:srcRect l="0" r="0" t="0" b="0"/>
          <a:stretch/>
        </p:blipFill>
        <p:spPr>
          <a:xfrm>
            <a:off x="7833208" y="4251960"/>
            <a:ext cx="365760" cy="365760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7536028" y="4745736"/>
            <a:ext cx="960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UMC</a:t>
            </a:r>
            <a:endParaRPr lang="en-US" sz="1000" dirty="0"/>
          </a:p>
        </p:txBody>
      </p:sp>
      <p:sp>
        <p:nvSpPr>
          <p:cNvPr id="25" name="Text 16"/>
          <p:cNvSpPr/>
          <p:nvPr/>
        </p:nvSpPr>
        <p:spPr>
          <a:xfrm>
            <a:off x="0" y="5806440"/>
            <a:ext cx="121916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F2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4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50292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43000" y="5486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CHURCHES ARE SAYING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640080" y="1188720"/>
            <a:ext cx="1828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3000" dirty="0"/>
          </a:p>
        </p:txBody>
      </p:sp>
      <p:sp>
        <p:nvSpPr>
          <p:cNvPr id="7" name="Text 4"/>
          <p:cNvSpPr/>
          <p:nvPr/>
        </p:nvSpPr>
        <p:spPr>
          <a:xfrm>
            <a:off x="1737360" y="2011680"/>
            <a:ext cx="86868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Glossa revolutionized our multilingual worship experience. Our international congregation now feels truly connected during services, with real-time translations helping everyone understand the message regardless of their native language.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1737360" y="46634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C1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Pastor Andreas Rallis
</a:t>
            </a:r>
            <a:pPr indent="0" marL="0">
              <a:buNone/>
            </a:pPr>
            <a:r>
              <a:rPr lang="en-US" sz="1400" dirty="0">
                <a:solidFill>
                  <a:srgbClr val="B9BE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ICF Limassol · Limassol, Cyprus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41148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3840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 TO KNOW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33272" y="603504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Frequently asked questions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051560" y="1298448"/>
            <a:ext cx="1280160" cy="6400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" y="64190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338560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594360" y="1645920"/>
            <a:ext cx="5349240" cy="1325880"/>
          </a:xfrm>
          <a:prstGeom prst="roundRect">
            <a:avLst>
              <a:gd name="adj" fmla="val 6897"/>
            </a:avLst>
          </a:prstGeom>
          <a:solidFill>
            <a:srgbClr val="F4F5F7"/>
          </a:solidFill>
          <a:ln/>
        </p:spPr>
      </p:sp>
      <p:sp>
        <p:nvSpPr>
          <p:cNvPr id="9" name="Text 6"/>
          <p:cNvSpPr/>
          <p:nvPr/>
        </p:nvSpPr>
        <p:spPr>
          <a:xfrm>
            <a:off x="868680" y="1810512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Q.  What equipment do we need?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868680" y="2194560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Just a stable internet connection and a way to connect your audio system or microphone. Most churches start with their existing setup.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6263640" y="1645920"/>
            <a:ext cx="5349240" cy="1325880"/>
          </a:xfrm>
          <a:prstGeom prst="roundRect">
            <a:avLst>
              <a:gd name="adj" fmla="val 6897"/>
            </a:avLst>
          </a:prstGeom>
          <a:solidFill>
            <a:srgbClr val="F4F5F7"/>
          </a:solidFill>
          <a:ln/>
        </p:spPr>
      </p:sp>
      <p:sp>
        <p:nvSpPr>
          <p:cNvPr id="12" name="Text 9"/>
          <p:cNvSpPr/>
          <p:nvPr/>
        </p:nvSpPr>
        <p:spPr>
          <a:xfrm>
            <a:off x="6537960" y="1810512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Q.  Do listeners need an app?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6537960" y="2194560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app download required — listeners join through any modern web browser on their phone or tablet.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594360" y="3136392"/>
            <a:ext cx="5349240" cy="1325880"/>
          </a:xfrm>
          <a:prstGeom prst="roundRect">
            <a:avLst>
              <a:gd name="adj" fmla="val 6897"/>
            </a:avLst>
          </a:prstGeom>
          <a:solidFill>
            <a:srgbClr val="F4F5F7"/>
          </a:solidFill>
          <a:ln/>
        </p:spPr>
      </p:sp>
      <p:sp>
        <p:nvSpPr>
          <p:cNvPr id="15" name="Text 12"/>
          <p:cNvSpPr/>
          <p:nvPr/>
        </p:nvSpPr>
        <p:spPr>
          <a:xfrm>
            <a:off x="868680" y="3300984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Q.  How many languages at once?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868680" y="3685032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 translates into 100+ languages simultaneously, so you can reach every group in a single service.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6263640" y="3136392"/>
            <a:ext cx="5349240" cy="1325880"/>
          </a:xfrm>
          <a:prstGeom prst="roundRect">
            <a:avLst>
              <a:gd name="adj" fmla="val 6897"/>
            </a:avLst>
          </a:prstGeom>
          <a:solidFill>
            <a:srgbClr val="F4F5F7"/>
          </a:solidFill>
          <a:ln/>
        </p:spPr>
      </p:sp>
      <p:sp>
        <p:nvSpPr>
          <p:cNvPr id="18" name="Text 15"/>
          <p:cNvSpPr/>
          <p:nvPr/>
        </p:nvSpPr>
        <p:spPr>
          <a:xfrm>
            <a:off x="6537960" y="3300984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Q.  Is there a limit on listeners?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6537960" y="3685032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limits and no per-listener charge. Whether 1 or 1,000 people listen, you pay the same per language.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594360" y="4626864"/>
            <a:ext cx="5349240" cy="1325880"/>
          </a:xfrm>
          <a:prstGeom prst="roundRect">
            <a:avLst>
              <a:gd name="adj" fmla="val 6897"/>
            </a:avLst>
          </a:prstGeom>
          <a:solidFill>
            <a:srgbClr val="F4F5F7"/>
          </a:solidFill>
          <a:ln/>
        </p:spPr>
      </p:sp>
      <p:sp>
        <p:nvSpPr>
          <p:cNvPr id="21" name="Text 18"/>
          <p:cNvSpPr/>
          <p:nvPr/>
        </p:nvSpPr>
        <p:spPr>
          <a:xfrm>
            <a:off x="868680" y="4791456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Q.  Can we show captions on screen?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868680" y="5175504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— integrate with ProPresenter, OBS and others via iframe or webhook to display translations live.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6263640" y="4626864"/>
            <a:ext cx="5349240" cy="1325880"/>
          </a:xfrm>
          <a:prstGeom prst="roundRect">
            <a:avLst>
              <a:gd name="adj" fmla="val 6897"/>
            </a:avLst>
          </a:prstGeom>
          <a:solidFill>
            <a:srgbClr val="F4F5F7"/>
          </a:solidFill>
          <a:ln/>
        </p:spPr>
      </p:sp>
      <p:sp>
        <p:nvSpPr>
          <p:cNvPr id="24" name="Text 21"/>
          <p:cNvSpPr/>
          <p:nvPr/>
        </p:nvSpPr>
        <p:spPr>
          <a:xfrm>
            <a:off x="6537960" y="4791456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Q.  How do we get started?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6537960" y="5175504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 up, get 4 hours free, and reach out anytime — we'll help you set everything up quickly.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24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656832"/>
            <a:ext cx="12191695" cy="201168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4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0448" y="868680"/>
            <a:ext cx="777240" cy="7772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83080"/>
            <a:ext cx="1127729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 the language barrier in your church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2651760"/>
            <a:ext cx="1127729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D7DB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free at glossa.live — set up in under 10 seconds.</a:t>
            </a:r>
            <a:endParaRPr lang="en-US" sz="1700" dirty="0"/>
          </a:p>
        </p:txBody>
      </p:sp>
      <p:sp>
        <p:nvSpPr>
          <p:cNvPr id="7" name="Shape 4"/>
          <p:cNvSpPr/>
          <p:nvPr/>
        </p:nvSpPr>
        <p:spPr>
          <a:xfrm>
            <a:off x="2651760" y="3337560"/>
            <a:ext cx="6885432" cy="1600200"/>
          </a:xfrm>
          <a:prstGeom prst="roundRect">
            <a:avLst>
              <a:gd name="adj" fmla="val 6857"/>
            </a:avLst>
          </a:prstGeom>
          <a:solidFill>
            <a:srgbClr val="2A3242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2834640" y="3520440"/>
            <a:ext cx="65196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C1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Still have questions after this presentation?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3108960" y="3950208"/>
            <a:ext cx="59710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E8EA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free 1-on-1 intro call with our team — we'll answer your questions and help you set Glossa up for your church.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2834640" y="4553712"/>
            <a:ext cx="65196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9BE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meeting:  </a:t>
            </a:r>
            <a:pPr algn="ctr"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meet.glossa.live/intro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0" y="5349240"/>
            <a:ext cx="121916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AA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AI translation for churches &amp; events · 100+ languages · Unlimited listeners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41148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3840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OPPORTUNITY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33272" y="603504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congregation is more diverse than ever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051560" y="1298448"/>
            <a:ext cx="1280160" cy="6400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" y="64190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338560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594360" y="1737360"/>
            <a:ext cx="164592" cy="1051560"/>
          </a:xfrm>
          <a:prstGeom prst="roundRect">
            <a:avLst>
              <a:gd name="adj" fmla="val 44444"/>
            </a:avLst>
          </a:prstGeom>
          <a:solidFill>
            <a:srgbClr val="F97316"/>
          </a:solidFill>
          <a:ln/>
        </p:spPr>
      </p:sp>
      <p:sp>
        <p:nvSpPr>
          <p:cNvPr id="9" name="Text 6"/>
          <p:cNvSpPr/>
          <p:nvPr/>
        </p:nvSpPr>
        <p:spPr>
          <a:xfrm>
            <a:off x="960120" y="1691640"/>
            <a:ext cx="10424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 divides the room</a:t>
            </a:r>
            <a:endParaRPr lang="en-US" sz="1900" dirty="0"/>
          </a:p>
        </p:txBody>
      </p:sp>
      <p:sp>
        <p:nvSpPr>
          <p:cNvPr id="10" name="Text 7"/>
          <p:cNvSpPr/>
          <p:nvPr/>
        </p:nvSpPr>
        <p:spPr>
          <a:xfrm>
            <a:off x="960120" y="210312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Visitors, immigrants and international members miss the heart of the message when it's only in one language.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594360" y="3063240"/>
            <a:ext cx="164592" cy="1051560"/>
          </a:xfrm>
          <a:prstGeom prst="roundRect">
            <a:avLst>
              <a:gd name="adj" fmla="val 44444"/>
            </a:avLst>
          </a:prstGeom>
          <a:solidFill>
            <a:srgbClr val="F97316"/>
          </a:solidFill>
          <a:ln/>
        </p:spPr>
      </p:sp>
      <p:sp>
        <p:nvSpPr>
          <p:cNvPr id="12" name="Text 9"/>
          <p:cNvSpPr/>
          <p:nvPr/>
        </p:nvSpPr>
        <p:spPr>
          <a:xfrm>
            <a:off x="960120" y="3017520"/>
            <a:ext cx="10424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solutions don't scale</a:t>
            </a:r>
            <a:endParaRPr lang="en-US" sz="1900" dirty="0"/>
          </a:p>
        </p:txBody>
      </p:sp>
      <p:sp>
        <p:nvSpPr>
          <p:cNvPr id="13" name="Text 10"/>
          <p:cNvSpPr/>
          <p:nvPr/>
        </p:nvSpPr>
        <p:spPr>
          <a:xfrm>
            <a:off x="960120" y="34290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interpreters, headsets and FM transmitters are expensive, hard to staff, and limited to one or two languages.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594360" y="4389120"/>
            <a:ext cx="164592" cy="1051560"/>
          </a:xfrm>
          <a:prstGeom prst="roundRect">
            <a:avLst>
              <a:gd name="adj" fmla="val 44444"/>
            </a:avLst>
          </a:prstGeom>
          <a:solidFill>
            <a:srgbClr val="F97316"/>
          </a:solidFill>
          <a:ln/>
        </p:spPr>
      </p:sp>
      <p:sp>
        <p:nvSpPr>
          <p:cNvPr id="15" name="Text 12"/>
          <p:cNvSpPr/>
          <p:nvPr/>
        </p:nvSpPr>
        <p:spPr>
          <a:xfrm>
            <a:off x="960120" y="4343400"/>
            <a:ext cx="10424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Accessibility is often overlooked</a:t>
            </a:r>
            <a:endParaRPr lang="en-US" sz="1900" dirty="0"/>
          </a:p>
        </p:txBody>
      </p:sp>
      <p:sp>
        <p:nvSpPr>
          <p:cNvPr id="16" name="Text 13"/>
          <p:cNvSpPr/>
          <p:nvPr/>
        </p:nvSpPr>
        <p:spPr>
          <a:xfrm>
            <a:off x="960120" y="475488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Hard-of-hearing members are left out when there is no live text of what's being said.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594360" y="57150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i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 removes the barrier — instantly, affordably, in every language in the room.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41148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3840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GLOSSA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33272" y="603504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word, in every language — in real time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051560" y="1298448"/>
            <a:ext cx="1280160" cy="6400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" y="64190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338560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94360" y="16002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 is an AI-powered live translation platform built for churches and events. Connect your audio, start streaming, and your message is translated instantly into 100+ languages. Attendees simply open a link on their phone and listen or read along in their own language.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594360" y="3063240"/>
            <a:ext cx="2697480" cy="1737360"/>
          </a:xfrm>
          <a:prstGeom prst="roundRect">
            <a:avLst>
              <a:gd name="adj" fmla="val 526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594360" y="329184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</a:t>
            </a:r>
            <a:endParaRPr lang="en-US" sz="4000" dirty="0"/>
          </a:p>
        </p:txBody>
      </p:sp>
      <p:sp>
        <p:nvSpPr>
          <p:cNvPr id="11" name="Text 8"/>
          <p:cNvSpPr/>
          <p:nvPr/>
        </p:nvSpPr>
        <p:spPr>
          <a:xfrm>
            <a:off x="594360" y="416052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Languages supported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3456432" y="3063240"/>
            <a:ext cx="2697480" cy="1737360"/>
          </a:xfrm>
          <a:prstGeom prst="roundRect">
            <a:avLst>
              <a:gd name="adj" fmla="val 526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3456432" y="329184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5 secs</a:t>
            </a:r>
            <a:endParaRPr lang="en-US" sz="4000" dirty="0"/>
          </a:p>
        </p:txBody>
      </p:sp>
      <p:sp>
        <p:nvSpPr>
          <p:cNvPr id="14" name="Text 11"/>
          <p:cNvSpPr/>
          <p:nvPr/>
        </p:nvSpPr>
        <p:spPr>
          <a:xfrm>
            <a:off x="3456432" y="416052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latency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318504" y="3063240"/>
            <a:ext cx="2697480" cy="1737360"/>
          </a:xfrm>
          <a:prstGeom prst="roundRect">
            <a:avLst>
              <a:gd name="adj" fmla="val 526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318504" y="329184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4000" dirty="0"/>
          </a:p>
        </p:txBody>
      </p:sp>
      <p:sp>
        <p:nvSpPr>
          <p:cNvPr id="17" name="Text 14"/>
          <p:cNvSpPr/>
          <p:nvPr/>
        </p:nvSpPr>
        <p:spPr>
          <a:xfrm>
            <a:off x="6318504" y="416052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Apps to download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9180576" y="3063240"/>
            <a:ext cx="2697480" cy="1737360"/>
          </a:xfrm>
          <a:prstGeom prst="roundRect">
            <a:avLst>
              <a:gd name="adj" fmla="val 526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9180576" y="3291840"/>
            <a:ext cx="2697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∞</a:t>
            </a:r>
            <a:endParaRPr lang="en-US" sz="4000" dirty="0"/>
          </a:p>
        </p:txBody>
      </p:sp>
      <p:sp>
        <p:nvSpPr>
          <p:cNvPr id="20" name="Text 17"/>
          <p:cNvSpPr/>
          <p:nvPr/>
        </p:nvSpPr>
        <p:spPr>
          <a:xfrm>
            <a:off x="9180576" y="4160520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Unlimited listeners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94360" y="52120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special hardware. No interpreter booth. No app store. Just a browser and your existing audio.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41148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3840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33272" y="603504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simple steps to connect your congregation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051560" y="1298448"/>
            <a:ext cx="1280160" cy="6400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" y="64190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338560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594360" y="1828800"/>
            <a:ext cx="3611880" cy="3383280"/>
          </a:xfrm>
          <a:prstGeom prst="roundRect">
            <a:avLst>
              <a:gd name="adj" fmla="val 2703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1988820" y="2148840"/>
            <a:ext cx="822960" cy="822960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10" name="Text 7"/>
          <p:cNvSpPr/>
          <p:nvPr/>
        </p:nvSpPr>
        <p:spPr>
          <a:xfrm>
            <a:off x="1988820" y="21488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822960" y="315468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audio stream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914400" y="3657600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 your church's audio system or microphone to Glossa. No special hardware required — use your existing audio input.</a:t>
            </a:r>
            <a:endParaRPr lang="en-US" sz="1350" dirty="0"/>
          </a:p>
        </p:txBody>
      </p:sp>
      <p:sp>
        <p:nvSpPr>
          <p:cNvPr id="13" name="Shape 10"/>
          <p:cNvSpPr/>
          <p:nvPr/>
        </p:nvSpPr>
        <p:spPr>
          <a:xfrm>
            <a:off x="4453128" y="1828800"/>
            <a:ext cx="3611880" cy="3383280"/>
          </a:xfrm>
          <a:prstGeom prst="roundRect">
            <a:avLst>
              <a:gd name="adj" fmla="val 2703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5847588" y="2148840"/>
            <a:ext cx="822960" cy="822960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15" name="Text 12"/>
          <p:cNvSpPr/>
          <p:nvPr/>
        </p:nvSpPr>
        <p:spPr>
          <a:xfrm>
            <a:off x="5847588" y="21488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3000" dirty="0"/>
          </a:p>
        </p:txBody>
      </p:sp>
      <p:sp>
        <p:nvSpPr>
          <p:cNvPr id="16" name="Text 13"/>
          <p:cNvSpPr/>
          <p:nvPr/>
        </p:nvSpPr>
        <p:spPr>
          <a:xfrm>
            <a:off x="4681728" y="315468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streaming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4773168" y="3657600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Begin your service and let Glossa handle the translation. You'll see live captions on the dashboard in real time.</a:t>
            </a:r>
            <a:endParaRPr lang="en-US" sz="1350" dirty="0"/>
          </a:p>
        </p:txBody>
      </p:sp>
      <p:sp>
        <p:nvSpPr>
          <p:cNvPr id="18" name="Shape 15"/>
          <p:cNvSpPr/>
          <p:nvPr/>
        </p:nvSpPr>
        <p:spPr>
          <a:xfrm>
            <a:off x="8311896" y="1828800"/>
            <a:ext cx="3611880" cy="3383280"/>
          </a:xfrm>
          <a:prstGeom prst="roundRect">
            <a:avLst>
              <a:gd name="adj" fmla="val 2703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9706356" y="2148840"/>
            <a:ext cx="822960" cy="822960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20" name="Text 17"/>
          <p:cNvSpPr/>
          <p:nvPr/>
        </p:nvSpPr>
        <p:spPr>
          <a:xfrm>
            <a:off x="9706356" y="21488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000" dirty="0"/>
          </a:p>
        </p:txBody>
      </p:sp>
      <p:sp>
        <p:nvSpPr>
          <p:cNvPr id="21" name="Text 18"/>
          <p:cNvSpPr/>
          <p:nvPr/>
        </p:nvSpPr>
        <p:spPr>
          <a:xfrm>
            <a:off x="8540496" y="315468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Listen in your language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631936" y="3657600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Attendees pick their language on their phone and instantly hear or read the translation as you speak.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594360" y="54864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i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in under 10 seconds — and run the whole event from your phone.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41148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3840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CHURCHES CHOOSE GLOSSA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33272" y="603504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amazing features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051560" y="1298448"/>
            <a:ext cx="1280160" cy="6400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" y="64190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338560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594360" y="1600200"/>
            <a:ext cx="3611880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9" name="Shape 6"/>
          <p:cNvSpPr/>
          <p:nvPr/>
        </p:nvSpPr>
        <p:spPr>
          <a:xfrm>
            <a:off x="594360" y="1600200"/>
            <a:ext cx="91440" cy="141732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0" name="Text 7"/>
          <p:cNvSpPr/>
          <p:nvPr/>
        </p:nvSpPr>
        <p:spPr>
          <a:xfrm>
            <a:off x="868680" y="1764792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Accurate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68680" y="2148840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latest AI delivers the most accurate translations in almost any language.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453128" y="1600200"/>
            <a:ext cx="3611880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13" name="Shape 10"/>
          <p:cNvSpPr/>
          <p:nvPr/>
        </p:nvSpPr>
        <p:spPr>
          <a:xfrm>
            <a:off x="4453128" y="1600200"/>
            <a:ext cx="91440" cy="141732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4" name="Text 11"/>
          <p:cNvSpPr/>
          <p:nvPr/>
        </p:nvSpPr>
        <p:spPr>
          <a:xfrm>
            <a:off x="4727448" y="1764792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Affordable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4727448" y="2148840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 costs by 10x. No hardware required — less than a box of chocolates.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8311896" y="1600200"/>
            <a:ext cx="3611880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17" name="Shape 14"/>
          <p:cNvSpPr/>
          <p:nvPr/>
        </p:nvSpPr>
        <p:spPr>
          <a:xfrm>
            <a:off x="8311896" y="1600200"/>
            <a:ext cx="91440" cy="141732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8" name="Text 15"/>
          <p:cNvSpPr/>
          <p:nvPr/>
        </p:nvSpPr>
        <p:spPr>
          <a:xfrm>
            <a:off x="8586216" y="1764792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Easy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8586216" y="2148840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started in under 10 seconds and run the whole event from your phone.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594360" y="3182112"/>
            <a:ext cx="3611880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21" name="Shape 18"/>
          <p:cNvSpPr/>
          <p:nvPr/>
        </p:nvSpPr>
        <p:spPr>
          <a:xfrm>
            <a:off x="594360" y="3182112"/>
            <a:ext cx="91440" cy="141732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2" name="Text 19"/>
          <p:cNvSpPr/>
          <p:nvPr/>
        </p:nvSpPr>
        <p:spPr>
          <a:xfrm>
            <a:off x="868680" y="3346704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Cutting-edge AI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868680" y="3730752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Translations in fractions of a second without compromising accuracy.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4453128" y="3182112"/>
            <a:ext cx="3611880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25" name="Shape 22"/>
          <p:cNvSpPr/>
          <p:nvPr/>
        </p:nvSpPr>
        <p:spPr>
          <a:xfrm>
            <a:off x="4453128" y="3182112"/>
            <a:ext cx="91440" cy="141732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26" name="Text 23"/>
          <p:cNvSpPr/>
          <p:nvPr/>
        </p:nvSpPr>
        <p:spPr>
          <a:xfrm>
            <a:off x="4727448" y="3346704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 languages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4727448" y="3730752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Reach audiences in almost any language, all at the same time.</a:t>
            </a:r>
            <a:endParaRPr lang="en-US" sz="1200" dirty="0"/>
          </a:p>
        </p:txBody>
      </p:sp>
      <p:sp>
        <p:nvSpPr>
          <p:cNvPr id="28" name="Shape 25"/>
          <p:cNvSpPr/>
          <p:nvPr/>
        </p:nvSpPr>
        <p:spPr>
          <a:xfrm>
            <a:off x="8311896" y="3182112"/>
            <a:ext cx="3611880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29" name="Shape 26"/>
          <p:cNvSpPr/>
          <p:nvPr/>
        </p:nvSpPr>
        <p:spPr>
          <a:xfrm>
            <a:off x="8311896" y="3182112"/>
            <a:ext cx="91440" cy="141732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0" name="Text 27"/>
          <p:cNvSpPr/>
          <p:nvPr/>
        </p:nvSpPr>
        <p:spPr>
          <a:xfrm>
            <a:off x="8586216" y="3346704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hardware required</a:t>
            </a:r>
            <a:endParaRPr lang="en-US" sz="1600" dirty="0"/>
          </a:p>
        </p:txBody>
      </p:sp>
      <p:sp>
        <p:nvSpPr>
          <p:cNvPr id="31" name="Text 28"/>
          <p:cNvSpPr/>
          <p:nvPr/>
        </p:nvSpPr>
        <p:spPr>
          <a:xfrm>
            <a:off x="8586216" y="3730752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 and running in seconds with the audio you already have.</a:t>
            </a:r>
            <a:endParaRPr lang="en-US" sz="1200" dirty="0"/>
          </a:p>
        </p:txBody>
      </p:sp>
      <p:sp>
        <p:nvSpPr>
          <p:cNvPr id="32" name="Shape 29"/>
          <p:cNvSpPr/>
          <p:nvPr/>
        </p:nvSpPr>
        <p:spPr>
          <a:xfrm>
            <a:off x="594360" y="4764024"/>
            <a:ext cx="3611880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33" name="Shape 30"/>
          <p:cNvSpPr/>
          <p:nvPr/>
        </p:nvSpPr>
        <p:spPr>
          <a:xfrm>
            <a:off x="594360" y="4764024"/>
            <a:ext cx="91440" cy="141732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34" name="Text 31"/>
          <p:cNvSpPr/>
          <p:nvPr/>
        </p:nvSpPr>
        <p:spPr>
          <a:xfrm>
            <a:off x="868680" y="4928616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Biblically-trained AI</a:t>
            </a:r>
            <a:endParaRPr lang="en-US" sz="1600" dirty="0"/>
          </a:p>
        </p:txBody>
      </p:sp>
      <p:sp>
        <p:nvSpPr>
          <p:cNvPr id="35" name="Text 32"/>
          <p:cNvSpPr/>
          <p:nvPr/>
        </p:nvSpPr>
        <p:spPr>
          <a:xfrm>
            <a:off x="868680" y="5312664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Trained on biblical texts to handle scripture vocabulary and context.</a:t>
            </a:r>
            <a:endParaRPr lang="en-US" sz="1200" dirty="0"/>
          </a:p>
        </p:txBody>
      </p:sp>
      <p:sp>
        <p:nvSpPr>
          <p:cNvPr id="36" name="Shape 33"/>
          <p:cNvSpPr/>
          <p:nvPr/>
        </p:nvSpPr>
        <p:spPr>
          <a:xfrm>
            <a:off x="4453128" y="4764024"/>
            <a:ext cx="3611880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37" name="Shape 34"/>
          <p:cNvSpPr/>
          <p:nvPr/>
        </p:nvSpPr>
        <p:spPr>
          <a:xfrm>
            <a:off x="4453128" y="4764024"/>
            <a:ext cx="91440" cy="141732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8" name="Text 35"/>
          <p:cNvSpPr/>
          <p:nvPr/>
        </p:nvSpPr>
        <p:spPr>
          <a:xfrm>
            <a:off x="4727448" y="4928616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RTMP streaming</a:t>
            </a:r>
            <a:endParaRPr lang="en-US" sz="1600" dirty="0"/>
          </a:p>
        </p:txBody>
      </p:sp>
      <p:sp>
        <p:nvSpPr>
          <p:cNvPr id="39" name="Text 36"/>
          <p:cNvSpPr/>
          <p:nvPr/>
        </p:nvSpPr>
        <p:spPr>
          <a:xfrm>
            <a:off x="4727448" y="5312664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Easily stream your service to your website or social media.</a:t>
            </a:r>
            <a:endParaRPr lang="en-US" sz="1200" dirty="0"/>
          </a:p>
        </p:txBody>
      </p:sp>
      <p:sp>
        <p:nvSpPr>
          <p:cNvPr id="40" name="Shape 37"/>
          <p:cNvSpPr/>
          <p:nvPr/>
        </p:nvSpPr>
        <p:spPr>
          <a:xfrm>
            <a:off x="8311896" y="4764024"/>
            <a:ext cx="3611880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41" name="Shape 38"/>
          <p:cNvSpPr/>
          <p:nvPr/>
        </p:nvSpPr>
        <p:spPr>
          <a:xfrm>
            <a:off x="8311896" y="4764024"/>
            <a:ext cx="91440" cy="141732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42" name="Text 39"/>
          <p:cNvSpPr/>
          <p:nvPr/>
        </p:nvSpPr>
        <p:spPr>
          <a:xfrm>
            <a:off x="8586216" y="4928616"/>
            <a:ext cx="3154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Voice cloning</a:t>
            </a:r>
            <a:endParaRPr lang="en-US" sz="1600" dirty="0"/>
          </a:p>
        </p:txBody>
      </p:sp>
      <p:sp>
        <p:nvSpPr>
          <p:cNvPr id="43" name="Text 40"/>
          <p:cNvSpPr/>
          <p:nvPr/>
        </p:nvSpPr>
        <p:spPr>
          <a:xfrm>
            <a:off x="8586216" y="5312664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 the translation in your speaker's own voice.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41148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3840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LANGUAGES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33272" y="603504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 languages — spoken and written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051560" y="1298448"/>
            <a:ext cx="1280160" cy="6400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" y="64190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338560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94360" y="15544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 transcribes the speaker and translates into 100+ target languages simultaneously. Here are just some of them: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594360" y="23317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85800" y="23317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2825496" y="23317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2916936" y="23317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Spanish</a:t>
            </a:r>
            <a:endParaRPr lang="en-US" sz="1250" dirty="0"/>
          </a:p>
        </p:txBody>
      </p:sp>
      <p:sp>
        <p:nvSpPr>
          <p:cNvPr id="13" name="Shape 10"/>
          <p:cNvSpPr/>
          <p:nvPr/>
        </p:nvSpPr>
        <p:spPr>
          <a:xfrm>
            <a:off x="5056632" y="23317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148072" y="23317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Mandarin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7287768" y="23317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379208" y="23317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Cantonese</a:t>
            </a:r>
            <a:endParaRPr lang="en-US" sz="1250" dirty="0"/>
          </a:p>
        </p:txBody>
      </p:sp>
      <p:sp>
        <p:nvSpPr>
          <p:cNvPr id="17" name="Shape 14"/>
          <p:cNvSpPr/>
          <p:nvPr/>
        </p:nvSpPr>
        <p:spPr>
          <a:xfrm>
            <a:off x="9518904" y="23317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610344" y="23317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Filipino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594360" y="288036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85800" y="288036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Vietnamese</a:t>
            </a:r>
            <a:endParaRPr lang="en-US" sz="1250" dirty="0"/>
          </a:p>
        </p:txBody>
      </p:sp>
      <p:sp>
        <p:nvSpPr>
          <p:cNvPr id="21" name="Shape 18"/>
          <p:cNvSpPr/>
          <p:nvPr/>
        </p:nvSpPr>
        <p:spPr>
          <a:xfrm>
            <a:off x="2825496" y="288036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2916936" y="288036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Arabic</a:t>
            </a:r>
            <a:endParaRPr lang="en-US" sz="1250" dirty="0"/>
          </a:p>
        </p:txBody>
      </p:sp>
      <p:sp>
        <p:nvSpPr>
          <p:cNvPr id="23" name="Shape 20"/>
          <p:cNvSpPr/>
          <p:nvPr/>
        </p:nvSpPr>
        <p:spPr>
          <a:xfrm>
            <a:off x="5056632" y="288036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148072" y="288036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French</a:t>
            </a:r>
            <a:endParaRPr lang="en-US" sz="1250" dirty="0"/>
          </a:p>
        </p:txBody>
      </p:sp>
      <p:sp>
        <p:nvSpPr>
          <p:cNvPr id="25" name="Shape 22"/>
          <p:cNvSpPr/>
          <p:nvPr/>
        </p:nvSpPr>
        <p:spPr>
          <a:xfrm>
            <a:off x="7287768" y="288036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7379208" y="288036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Korean</a:t>
            </a:r>
            <a:endParaRPr lang="en-US" sz="1250" dirty="0"/>
          </a:p>
        </p:txBody>
      </p:sp>
      <p:sp>
        <p:nvSpPr>
          <p:cNvPr id="27" name="Shape 24"/>
          <p:cNvSpPr/>
          <p:nvPr/>
        </p:nvSpPr>
        <p:spPr>
          <a:xfrm>
            <a:off x="9518904" y="288036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9610344" y="288036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Russian</a:t>
            </a:r>
            <a:endParaRPr lang="en-US" sz="1250" dirty="0"/>
          </a:p>
        </p:txBody>
      </p:sp>
      <p:sp>
        <p:nvSpPr>
          <p:cNvPr id="29" name="Shape 26"/>
          <p:cNvSpPr/>
          <p:nvPr/>
        </p:nvSpPr>
        <p:spPr>
          <a:xfrm>
            <a:off x="594360" y="342900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685800" y="342900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German</a:t>
            </a:r>
            <a:endParaRPr lang="en-US" sz="1250" dirty="0"/>
          </a:p>
        </p:txBody>
      </p:sp>
      <p:sp>
        <p:nvSpPr>
          <p:cNvPr id="31" name="Shape 28"/>
          <p:cNvSpPr/>
          <p:nvPr/>
        </p:nvSpPr>
        <p:spPr>
          <a:xfrm>
            <a:off x="2825496" y="342900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2916936" y="342900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Haitian Creole</a:t>
            </a:r>
            <a:endParaRPr lang="en-US" sz="1250" dirty="0"/>
          </a:p>
        </p:txBody>
      </p:sp>
      <p:sp>
        <p:nvSpPr>
          <p:cNvPr id="33" name="Shape 30"/>
          <p:cNvSpPr/>
          <p:nvPr/>
        </p:nvSpPr>
        <p:spPr>
          <a:xfrm>
            <a:off x="5056632" y="342900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5148072" y="342900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Hindi</a:t>
            </a:r>
            <a:endParaRPr lang="en-US" sz="1250" dirty="0"/>
          </a:p>
        </p:txBody>
      </p:sp>
      <p:sp>
        <p:nvSpPr>
          <p:cNvPr id="35" name="Shape 32"/>
          <p:cNvSpPr/>
          <p:nvPr/>
        </p:nvSpPr>
        <p:spPr>
          <a:xfrm>
            <a:off x="7287768" y="342900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7379208" y="342900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Portuguese</a:t>
            </a:r>
            <a:endParaRPr lang="en-US" sz="1250" dirty="0"/>
          </a:p>
        </p:txBody>
      </p:sp>
      <p:sp>
        <p:nvSpPr>
          <p:cNvPr id="37" name="Shape 34"/>
          <p:cNvSpPr/>
          <p:nvPr/>
        </p:nvSpPr>
        <p:spPr>
          <a:xfrm>
            <a:off x="9518904" y="342900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9610344" y="342900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Italian</a:t>
            </a:r>
            <a:endParaRPr lang="en-US" sz="1250" dirty="0"/>
          </a:p>
        </p:txBody>
      </p:sp>
      <p:sp>
        <p:nvSpPr>
          <p:cNvPr id="39" name="Shape 36"/>
          <p:cNvSpPr/>
          <p:nvPr/>
        </p:nvSpPr>
        <p:spPr>
          <a:xfrm>
            <a:off x="594360" y="397764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685800" y="397764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Polish</a:t>
            </a:r>
            <a:endParaRPr lang="en-US" sz="1250" dirty="0"/>
          </a:p>
        </p:txBody>
      </p:sp>
      <p:sp>
        <p:nvSpPr>
          <p:cNvPr id="41" name="Shape 38"/>
          <p:cNvSpPr/>
          <p:nvPr/>
        </p:nvSpPr>
        <p:spPr>
          <a:xfrm>
            <a:off x="2825496" y="397764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2916936" y="397764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Japanese</a:t>
            </a:r>
            <a:endParaRPr lang="en-US" sz="1250" dirty="0"/>
          </a:p>
        </p:txBody>
      </p:sp>
      <p:sp>
        <p:nvSpPr>
          <p:cNvPr id="43" name="Shape 40"/>
          <p:cNvSpPr/>
          <p:nvPr/>
        </p:nvSpPr>
        <p:spPr>
          <a:xfrm>
            <a:off x="5056632" y="397764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5148072" y="397764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Farsi</a:t>
            </a:r>
            <a:endParaRPr lang="en-US" sz="1250" dirty="0"/>
          </a:p>
        </p:txBody>
      </p:sp>
      <p:sp>
        <p:nvSpPr>
          <p:cNvPr id="45" name="Shape 42"/>
          <p:cNvSpPr/>
          <p:nvPr/>
        </p:nvSpPr>
        <p:spPr>
          <a:xfrm>
            <a:off x="7287768" y="397764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7379208" y="397764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Urdu</a:t>
            </a:r>
            <a:endParaRPr lang="en-US" sz="1250" dirty="0"/>
          </a:p>
        </p:txBody>
      </p:sp>
      <p:sp>
        <p:nvSpPr>
          <p:cNvPr id="47" name="Shape 44"/>
          <p:cNvSpPr/>
          <p:nvPr/>
        </p:nvSpPr>
        <p:spPr>
          <a:xfrm>
            <a:off x="9518904" y="397764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9610344" y="397764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Gujarati</a:t>
            </a:r>
            <a:endParaRPr lang="en-US" sz="1250" dirty="0"/>
          </a:p>
        </p:txBody>
      </p:sp>
      <p:sp>
        <p:nvSpPr>
          <p:cNvPr id="49" name="Shape 46"/>
          <p:cNvSpPr/>
          <p:nvPr/>
        </p:nvSpPr>
        <p:spPr>
          <a:xfrm>
            <a:off x="594360" y="452628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685800" y="452628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Greek</a:t>
            </a:r>
            <a:endParaRPr lang="en-US" sz="1250" dirty="0"/>
          </a:p>
        </p:txBody>
      </p:sp>
      <p:sp>
        <p:nvSpPr>
          <p:cNvPr id="51" name="Shape 48"/>
          <p:cNvSpPr/>
          <p:nvPr/>
        </p:nvSpPr>
        <p:spPr>
          <a:xfrm>
            <a:off x="2825496" y="452628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52" name="Text 49"/>
          <p:cNvSpPr/>
          <p:nvPr/>
        </p:nvSpPr>
        <p:spPr>
          <a:xfrm>
            <a:off x="2916936" y="452628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Punjabi</a:t>
            </a:r>
            <a:endParaRPr lang="en-US" sz="1250" dirty="0"/>
          </a:p>
        </p:txBody>
      </p:sp>
      <p:sp>
        <p:nvSpPr>
          <p:cNvPr id="53" name="Shape 50"/>
          <p:cNvSpPr/>
          <p:nvPr/>
        </p:nvSpPr>
        <p:spPr>
          <a:xfrm>
            <a:off x="5056632" y="452628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54" name="Text 51"/>
          <p:cNvSpPr/>
          <p:nvPr/>
        </p:nvSpPr>
        <p:spPr>
          <a:xfrm>
            <a:off x="5148072" y="452628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Bengali</a:t>
            </a:r>
            <a:endParaRPr lang="en-US" sz="1250" dirty="0"/>
          </a:p>
        </p:txBody>
      </p:sp>
      <p:sp>
        <p:nvSpPr>
          <p:cNvPr id="55" name="Shape 52"/>
          <p:cNvSpPr/>
          <p:nvPr/>
        </p:nvSpPr>
        <p:spPr>
          <a:xfrm>
            <a:off x="7287768" y="452628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56" name="Text 53"/>
          <p:cNvSpPr/>
          <p:nvPr/>
        </p:nvSpPr>
        <p:spPr>
          <a:xfrm>
            <a:off x="7379208" y="452628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Telugu</a:t>
            </a:r>
            <a:endParaRPr lang="en-US" sz="1250" dirty="0"/>
          </a:p>
        </p:txBody>
      </p:sp>
      <p:sp>
        <p:nvSpPr>
          <p:cNvPr id="57" name="Shape 54"/>
          <p:cNvSpPr/>
          <p:nvPr/>
        </p:nvSpPr>
        <p:spPr>
          <a:xfrm>
            <a:off x="9518904" y="452628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58" name="Text 55"/>
          <p:cNvSpPr/>
          <p:nvPr/>
        </p:nvSpPr>
        <p:spPr>
          <a:xfrm>
            <a:off x="9610344" y="452628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Tamil</a:t>
            </a:r>
            <a:endParaRPr lang="en-US" sz="1250" dirty="0"/>
          </a:p>
        </p:txBody>
      </p:sp>
      <p:sp>
        <p:nvSpPr>
          <p:cNvPr id="59" name="Shape 56"/>
          <p:cNvSpPr/>
          <p:nvPr/>
        </p:nvSpPr>
        <p:spPr>
          <a:xfrm>
            <a:off x="594360" y="50749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60" name="Text 57"/>
          <p:cNvSpPr/>
          <p:nvPr/>
        </p:nvSpPr>
        <p:spPr>
          <a:xfrm>
            <a:off x="685800" y="50749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Armenian</a:t>
            </a:r>
            <a:endParaRPr lang="en-US" sz="1250" dirty="0"/>
          </a:p>
        </p:txBody>
      </p:sp>
      <p:sp>
        <p:nvSpPr>
          <p:cNvPr id="61" name="Shape 58"/>
          <p:cNvSpPr/>
          <p:nvPr/>
        </p:nvSpPr>
        <p:spPr>
          <a:xfrm>
            <a:off x="2825496" y="50749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62" name="Text 59"/>
          <p:cNvSpPr/>
          <p:nvPr/>
        </p:nvSpPr>
        <p:spPr>
          <a:xfrm>
            <a:off x="2916936" y="50749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Thai</a:t>
            </a:r>
            <a:endParaRPr lang="en-US" sz="1250" dirty="0"/>
          </a:p>
        </p:txBody>
      </p:sp>
      <p:sp>
        <p:nvSpPr>
          <p:cNvPr id="63" name="Shape 60"/>
          <p:cNvSpPr/>
          <p:nvPr/>
        </p:nvSpPr>
        <p:spPr>
          <a:xfrm>
            <a:off x="5056632" y="50749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64" name="Text 61"/>
          <p:cNvSpPr/>
          <p:nvPr/>
        </p:nvSpPr>
        <p:spPr>
          <a:xfrm>
            <a:off x="5148072" y="50749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Ukrainian</a:t>
            </a:r>
            <a:endParaRPr lang="en-US" sz="1250" dirty="0"/>
          </a:p>
        </p:txBody>
      </p:sp>
      <p:sp>
        <p:nvSpPr>
          <p:cNvPr id="65" name="Shape 62"/>
          <p:cNvSpPr/>
          <p:nvPr/>
        </p:nvSpPr>
        <p:spPr>
          <a:xfrm>
            <a:off x="7287768" y="50749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66" name="Text 63"/>
          <p:cNvSpPr/>
          <p:nvPr/>
        </p:nvSpPr>
        <p:spPr>
          <a:xfrm>
            <a:off x="7379208" y="50749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Khmer</a:t>
            </a:r>
            <a:endParaRPr lang="en-US" sz="1250" dirty="0"/>
          </a:p>
        </p:txBody>
      </p:sp>
      <p:sp>
        <p:nvSpPr>
          <p:cNvPr id="67" name="Shape 64"/>
          <p:cNvSpPr/>
          <p:nvPr/>
        </p:nvSpPr>
        <p:spPr>
          <a:xfrm>
            <a:off x="9518904" y="5074920"/>
            <a:ext cx="2139696" cy="457200"/>
          </a:xfrm>
          <a:prstGeom prst="roundRect">
            <a:avLst>
              <a:gd name="adj" fmla="val 12000"/>
            </a:avLst>
          </a:prstGeom>
          <a:solidFill>
            <a:srgbClr val="F4F5F7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68" name="Text 65"/>
          <p:cNvSpPr/>
          <p:nvPr/>
        </p:nvSpPr>
        <p:spPr>
          <a:xfrm>
            <a:off x="9610344" y="5074920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Hebrew</a:t>
            </a:r>
            <a:endParaRPr lang="en-US" sz="1250" dirty="0"/>
          </a:p>
        </p:txBody>
      </p:sp>
      <p:sp>
        <p:nvSpPr>
          <p:cNvPr id="69" name="Text 66"/>
          <p:cNvSpPr/>
          <p:nvPr/>
        </p:nvSpPr>
        <p:spPr>
          <a:xfrm>
            <a:off x="594360" y="58064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…and many more. Don't see your language? Contact us — we add new languages on request.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41148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3840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33272" y="603504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for church — flexible for every gathering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051560" y="1298448"/>
            <a:ext cx="1280160" cy="6400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" y="64190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338560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594360" y="1645920"/>
            <a:ext cx="36118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868680" y="1961388"/>
            <a:ext cx="155448" cy="155448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10" name="Text 7"/>
          <p:cNvSpPr/>
          <p:nvPr/>
        </p:nvSpPr>
        <p:spPr>
          <a:xfrm>
            <a:off x="1124712" y="1874520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Church services</a:t>
            </a:r>
            <a:endParaRPr lang="en-US" sz="1550" dirty="0"/>
          </a:p>
        </p:txBody>
      </p:sp>
      <p:sp>
        <p:nvSpPr>
          <p:cNvPr id="11" name="Text 8"/>
          <p:cNvSpPr/>
          <p:nvPr/>
        </p:nvSpPr>
        <p:spPr>
          <a:xfrm>
            <a:off x="868680" y="2359152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translation for your diverse, global congregation — every member feels included.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4453128" y="1645920"/>
            <a:ext cx="36118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27448" y="1961388"/>
            <a:ext cx="155448" cy="15544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4" name="Text 11"/>
          <p:cNvSpPr/>
          <p:nvPr/>
        </p:nvSpPr>
        <p:spPr>
          <a:xfrm>
            <a:off x="4983480" y="1874520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Conferences</a:t>
            </a:r>
            <a:endParaRPr lang="en-US" sz="1550" dirty="0"/>
          </a:p>
        </p:txBody>
      </p:sp>
      <p:sp>
        <p:nvSpPr>
          <p:cNvPr id="15" name="Text 12"/>
          <p:cNvSpPr/>
          <p:nvPr/>
        </p:nvSpPr>
        <p:spPr>
          <a:xfrm>
            <a:off x="4727448" y="2359152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Offer seamless multilingual communication and expand your reach to international audiences.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8311896" y="1645920"/>
            <a:ext cx="36118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8586216" y="1961388"/>
            <a:ext cx="155448" cy="155448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18" name="Text 15"/>
          <p:cNvSpPr/>
          <p:nvPr/>
        </p:nvSpPr>
        <p:spPr>
          <a:xfrm>
            <a:off x="8842248" y="1874520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meetings</a:t>
            </a:r>
            <a:endParaRPr lang="en-US" sz="1550" dirty="0"/>
          </a:p>
        </p:txBody>
      </p:sp>
      <p:sp>
        <p:nvSpPr>
          <p:cNvPr id="19" name="Text 16"/>
          <p:cNvSpPr/>
          <p:nvPr/>
        </p:nvSpPr>
        <p:spPr>
          <a:xfrm>
            <a:off x="8586216" y="2359152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Crystal-clear translation for board and elder meetings — better understanding, better decisions.</a:t>
            </a:r>
            <a:endParaRPr lang="en-US" sz="1250" dirty="0"/>
          </a:p>
        </p:txBody>
      </p:sp>
      <p:sp>
        <p:nvSpPr>
          <p:cNvPr id="20" name="Shape 17"/>
          <p:cNvSpPr/>
          <p:nvPr/>
        </p:nvSpPr>
        <p:spPr>
          <a:xfrm>
            <a:off x="594360" y="3611880"/>
            <a:ext cx="36118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868680" y="3927348"/>
            <a:ext cx="155448" cy="15544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22" name="Text 19"/>
          <p:cNvSpPr/>
          <p:nvPr/>
        </p:nvSpPr>
        <p:spPr>
          <a:xfrm>
            <a:off x="1124712" y="3840480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Non-profit events</a:t>
            </a:r>
            <a:endParaRPr lang="en-US" sz="1550" dirty="0"/>
          </a:p>
        </p:txBody>
      </p:sp>
      <p:sp>
        <p:nvSpPr>
          <p:cNvPr id="23" name="Text 20"/>
          <p:cNvSpPr/>
          <p:nvPr/>
        </p:nvSpPr>
        <p:spPr>
          <a:xfrm>
            <a:off x="868680" y="4325112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Amplify your message and reach a wider audience with accessible, translated events.</a:t>
            </a:r>
            <a:endParaRPr lang="en-US" sz="1250" dirty="0"/>
          </a:p>
        </p:txBody>
      </p:sp>
      <p:sp>
        <p:nvSpPr>
          <p:cNvPr id="24" name="Shape 21"/>
          <p:cNvSpPr/>
          <p:nvPr/>
        </p:nvSpPr>
        <p:spPr>
          <a:xfrm>
            <a:off x="4453128" y="3611880"/>
            <a:ext cx="36118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4727448" y="3927348"/>
            <a:ext cx="155448" cy="155448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26" name="Text 23"/>
          <p:cNvSpPr/>
          <p:nvPr/>
        </p:nvSpPr>
        <p:spPr>
          <a:xfrm>
            <a:off x="4983480" y="3840480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Members meetings</a:t>
            </a:r>
            <a:endParaRPr lang="en-US" sz="1550" dirty="0"/>
          </a:p>
        </p:txBody>
      </p:sp>
      <p:sp>
        <p:nvSpPr>
          <p:cNvPr id="27" name="Text 24"/>
          <p:cNvSpPr/>
          <p:nvPr/>
        </p:nvSpPr>
        <p:spPr>
          <a:xfrm>
            <a:off x="4727448" y="4325112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 diverse members with accurate translation that promotes inclusion and collaboration.</a:t>
            </a:r>
            <a:endParaRPr lang="en-US" sz="1250" dirty="0"/>
          </a:p>
        </p:txBody>
      </p:sp>
      <p:sp>
        <p:nvSpPr>
          <p:cNvPr id="28" name="Shape 25"/>
          <p:cNvSpPr/>
          <p:nvPr/>
        </p:nvSpPr>
        <p:spPr>
          <a:xfrm>
            <a:off x="8311896" y="3611880"/>
            <a:ext cx="3611880" cy="1783080"/>
          </a:xfrm>
          <a:prstGeom prst="roundRect">
            <a:avLst>
              <a:gd name="adj" fmla="val 5128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8586216" y="3927348"/>
            <a:ext cx="155448" cy="15544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30" name="Text 27"/>
          <p:cNvSpPr/>
          <p:nvPr/>
        </p:nvSpPr>
        <p:spPr>
          <a:xfrm>
            <a:off x="8842248" y="3840480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Accessibility</a:t>
            </a:r>
            <a:endParaRPr lang="en-US" sz="1550" dirty="0"/>
          </a:p>
        </p:txBody>
      </p:sp>
      <p:sp>
        <p:nvSpPr>
          <p:cNvPr id="31" name="Text 28"/>
          <p:cNvSpPr/>
          <p:nvPr/>
        </p:nvSpPr>
        <p:spPr>
          <a:xfrm>
            <a:off x="8586216" y="4325112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captions on every phone plus amplified audio so the hard of hearing can fully participate.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41148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3840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FITS YOUR SETUP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33272" y="603504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 with the tools you already use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051560" y="1298448"/>
            <a:ext cx="1280160" cy="6400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" y="64190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338560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594360" y="1645920"/>
            <a:ext cx="5349240" cy="4023360"/>
          </a:xfrm>
          <a:prstGeom prst="roundRect">
            <a:avLst>
              <a:gd name="adj" fmla="val 2273"/>
            </a:avLst>
          </a:prstGeom>
          <a:solidFill>
            <a:srgbClr val="F4F5F7"/>
          </a:solidFill>
          <a:ln/>
        </p:spPr>
      </p:sp>
      <p:sp>
        <p:nvSpPr>
          <p:cNvPr id="9" name="Text 6"/>
          <p:cNvSpPr/>
          <p:nvPr/>
        </p:nvSpPr>
        <p:spPr>
          <a:xfrm>
            <a:off x="914400" y="19202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Integrations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914400" y="2587752"/>
            <a:ext cx="146304" cy="146304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1" name="Text 8"/>
          <p:cNvSpPr/>
          <p:nvPr/>
        </p:nvSpPr>
        <p:spPr>
          <a:xfrm>
            <a:off x="1188720" y="251460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On-screen captions via ProPresenter &amp; OBS (iframe or webhook)</a:t>
            </a:r>
            <a:endParaRPr lang="en-US" sz="1350" dirty="0"/>
          </a:p>
        </p:txBody>
      </p:sp>
      <p:sp>
        <p:nvSpPr>
          <p:cNvPr id="12" name="Shape 9"/>
          <p:cNvSpPr/>
          <p:nvPr/>
        </p:nvSpPr>
        <p:spPr>
          <a:xfrm>
            <a:off x="914400" y="3209544"/>
            <a:ext cx="146304" cy="146304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3" name="Text 10"/>
          <p:cNvSpPr/>
          <p:nvPr/>
        </p:nvSpPr>
        <p:spPr>
          <a:xfrm>
            <a:off x="1188720" y="3136392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RTMP streaming to your website or social media</a:t>
            </a:r>
            <a:endParaRPr lang="en-US" sz="1350" dirty="0"/>
          </a:p>
        </p:txBody>
      </p:sp>
      <p:sp>
        <p:nvSpPr>
          <p:cNvPr id="14" name="Shape 11"/>
          <p:cNvSpPr/>
          <p:nvPr/>
        </p:nvSpPr>
        <p:spPr>
          <a:xfrm>
            <a:off x="914400" y="3831336"/>
            <a:ext cx="146304" cy="146304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5" name="Text 12"/>
          <p:cNvSpPr/>
          <p:nvPr/>
        </p:nvSpPr>
        <p:spPr>
          <a:xfrm>
            <a:off x="1188720" y="3758184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Embed translation on your own site with your branding</a:t>
            </a:r>
            <a:endParaRPr lang="en-US" sz="1350" dirty="0"/>
          </a:p>
        </p:txBody>
      </p:sp>
      <p:sp>
        <p:nvSpPr>
          <p:cNvPr id="16" name="Shape 13"/>
          <p:cNvSpPr/>
          <p:nvPr/>
        </p:nvSpPr>
        <p:spPr>
          <a:xfrm>
            <a:off x="914400" y="4453128"/>
            <a:ext cx="146304" cy="146304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7" name="Text 14"/>
          <p:cNvSpPr/>
          <p:nvPr/>
        </p:nvSpPr>
        <p:spPr>
          <a:xfrm>
            <a:off x="1188720" y="4379976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any microphone or audio mixer</a:t>
            </a:r>
            <a:endParaRPr lang="en-US" sz="1350" dirty="0"/>
          </a:p>
        </p:txBody>
      </p:sp>
      <p:sp>
        <p:nvSpPr>
          <p:cNvPr id="18" name="Shape 15"/>
          <p:cNvSpPr/>
          <p:nvPr/>
        </p:nvSpPr>
        <p:spPr>
          <a:xfrm>
            <a:off x="914400" y="5074920"/>
            <a:ext cx="146304" cy="146304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9" name="Text 16"/>
          <p:cNvSpPr/>
          <p:nvPr/>
        </p:nvSpPr>
        <p:spPr>
          <a:xfrm>
            <a:off x="1188720" y="5001768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Listeners join from any modern web browser — no app</a:t>
            </a:r>
            <a:endParaRPr lang="en-US" sz="1350" dirty="0"/>
          </a:p>
        </p:txBody>
      </p:sp>
      <p:sp>
        <p:nvSpPr>
          <p:cNvPr id="20" name="Shape 17"/>
          <p:cNvSpPr/>
          <p:nvPr/>
        </p:nvSpPr>
        <p:spPr>
          <a:xfrm>
            <a:off x="6263640" y="1645920"/>
            <a:ext cx="5349240" cy="4023360"/>
          </a:xfrm>
          <a:prstGeom prst="roundRect">
            <a:avLst>
              <a:gd name="adj" fmla="val 2273"/>
            </a:avLst>
          </a:prstGeom>
          <a:solidFill>
            <a:srgbClr val="1F2430"/>
          </a:solidFill>
          <a:ln/>
        </p:spPr>
      </p:sp>
      <p:sp>
        <p:nvSpPr>
          <p:cNvPr id="21" name="Text 18"/>
          <p:cNvSpPr/>
          <p:nvPr/>
        </p:nvSpPr>
        <p:spPr>
          <a:xfrm>
            <a:off x="6583680" y="19202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C1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Accessibility built in</a:t>
            </a:r>
            <a:endParaRPr lang="en-US" sz="2000" dirty="0"/>
          </a:p>
        </p:txBody>
      </p:sp>
      <p:sp>
        <p:nvSpPr>
          <p:cNvPr id="22" name="Shape 19"/>
          <p:cNvSpPr/>
          <p:nvPr/>
        </p:nvSpPr>
        <p:spPr>
          <a:xfrm>
            <a:off x="6583680" y="2633472"/>
            <a:ext cx="146304" cy="146304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23" name="Text 20"/>
          <p:cNvSpPr/>
          <p:nvPr/>
        </p:nvSpPr>
        <p:spPr>
          <a:xfrm>
            <a:off x="6858000" y="256032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E8EA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transcription displayed on every attendee's phone</a:t>
            </a:r>
            <a:endParaRPr lang="en-US" sz="1350" dirty="0"/>
          </a:p>
        </p:txBody>
      </p:sp>
      <p:sp>
        <p:nvSpPr>
          <p:cNvPr id="24" name="Shape 21"/>
          <p:cNvSpPr/>
          <p:nvPr/>
        </p:nvSpPr>
        <p:spPr>
          <a:xfrm>
            <a:off x="6583680" y="3346704"/>
            <a:ext cx="146304" cy="146304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25" name="Text 22"/>
          <p:cNvSpPr/>
          <p:nvPr/>
        </p:nvSpPr>
        <p:spPr>
          <a:xfrm>
            <a:off x="6858000" y="3273552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E8EA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Amplified audio options for the hard of hearing</a:t>
            </a:r>
            <a:endParaRPr lang="en-US" sz="1350" dirty="0"/>
          </a:p>
        </p:txBody>
      </p:sp>
      <p:sp>
        <p:nvSpPr>
          <p:cNvPr id="26" name="Shape 23"/>
          <p:cNvSpPr/>
          <p:nvPr/>
        </p:nvSpPr>
        <p:spPr>
          <a:xfrm>
            <a:off x="6583680" y="4059936"/>
            <a:ext cx="146304" cy="146304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27" name="Text 24"/>
          <p:cNvSpPr/>
          <p:nvPr/>
        </p:nvSpPr>
        <p:spPr>
          <a:xfrm>
            <a:off x="6858000" y="3986784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E8EA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or listen — whichever works best for each person</a:t>
            </a:r>
            <a:endParaRPr lang="en-US" sz="1350" dirty="0"/>
          </a:p>
        </p:txBody>
      </p:sp>
      <p:sp>
        <p:nvSpPr>
          <p:cNvPr id="28" name="Shape 25"/>
          <p:cNvSpPr/>
          <p:nvPr/>
        </p:nvSpPr>
        <p:spPr>
          <a:xfrm>
            <a:off x="6583680" y="4773168"/>
            <a:ext cx="146304" cy="146304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29" name="Text 26"/>
          <p:cNvSpPr/>
          <p:nvPr/>
        </p:nvSpPr>
        <p:spPr>
          <a:xfrm>
            <a:off x="6858000" y="4700016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E8EA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Inclusive by design for your whole community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claude-1001/-var-www-glossa-dev/bcf85414-814f-40e5-a1d4-84301e511a11/scratchpad/flam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41148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51560" y="3840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1033272" y="603504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Simple, transparent pricing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1051560" y="1298448"/>
            <a:ext cx="1280160" cy="6400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" y="64190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glossa.live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1338560" y="6419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94360" y="1481328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Unlimited listeners on every plan · Pay only when you speak (silence, songs &amp; music don't count) · 100+ languages · All prices in USD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94360" y="2011680"/>
            <a:ext cx="2697480" cy="35661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777240" y="228600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 As You Go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685800" y="2788920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</a:t>
            </a:r>
            <a:pPr algn="ctr"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/hour/language</a:t>
            </a:r>
            <a:endParaRPr lang="en-US" sz="3200" dirty="0"/>
          </a:p>
        </p:txBody>
      </p:sp>
      <p:sp>
        <p:nvSpPr>
          <p:cNvPr id="12" name="Text 9"/>
          <p:cNvSpPr/>
          <p:nvPr/>
        </p:nvSpPr>
        <p:spPr>
          <a:xfrm>
            <a:off x="850392" y="35661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Great for occasional use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850392" y="40233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Unlimited listeners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850392" y="44805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100+ languages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850392" y="49377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24/7 email support</a:t>
            </a:r>
            <a:endParaRPr lang="en-US" sz="1150" dirty="0"/>
          </a:p>
        </p:txBody>
      </p:sp>
      <p:sp>
        <p:nvSpPr>
          <p:cNvPr id="16" name="Shape 13"/>
          <p:cNvSpPr/>
          <p:nvPr/>
        </p:nvSpPr>
        <p:spPr>
          <a:xfrm>
            <a:off x="3456432" y="2011680"/>
            <a:ext cx="2697480" cy="35661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3639312" y="228600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</a:t>
            </a:r>
            <a:endParaRPr lang="en-US" sz="1700" dirty="0"/>
          </a:p>
        </p:txBody>
      </p:sp>
      <p:sp>
        <p:nvSpPr>
          <p:cNvPr id="18" name="Text 15"/>
          <p:cNvSpPr/>
          <p:nvPr/>
        </p:nvSpPr>
        <p:spPr>
          <a:xfrm>
            <a:off x="3547872" y="2788920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$99</a:t>
            </a:r>
            <a:pPr algn="ctr"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/month</a:t>
            </a:r>
            <a:endParaRPr lang="en-US" sz="3200" dirty="0"/>
          </a:p>
        </p:txBody>
      </p:sp>
      <p:sp>
        <p:nvSpPr>
          <p:cNvPr id="19" name="Text 16"/>
          <p:cNvSpPr/>
          <p:nvPr/>
        </p:nvSpPr>
        <p:spPr>
          <a:xfrm>
            <a:off x="3712464" y="35661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25 translation hours/mo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3712464" y="40233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+$4 / extra hour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3712464" y="44805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24/7 phone support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3712464" y="49377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100+ languages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6318504" y="2011680"/>
            <a:ext cx="2697480" cy="3566160"/>
          </a:xfrm>
          <a:prstGeom prst="roundRect">
            <a:avLst>
              <a:gd name="adj" fmla="val 3390"/>
            </a:avLst>
          </a:prstGeom>
          <a:solidFill>
            <a:srgbClr val="1F2430"/>
          </a:solidFill>
          <a:ln/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6890004" y="1847088"/>
            <a:ext cx="1554480" cy="347472"/>
          </a:xfrm>
          <a:prstGeom prst="roundRect">
            <a:avLst>
              <a:gd name="adj" fmla="val 50000"/>
            </a:avLst>
          </a:prstGeom>
          <a:solidFill>
            <a:srgbClr val="F97316"/>
          </a:solidFill>
          <a:ln/>
        </p:spPr>
      </p:sp>
      <p:sp>
        <p:nvSpPr>
          <p:cNvPr id="25" name="Text 22"/>
          <p:cNvSpPr/>
          <p:nvPr/>
        </p:nvSpPr>
        <p:spPr>
          <a:xfrm>
            <a:off x="6890004" y="1847088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POPULAR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6501384" y="228600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C1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</a:t>
            </a:r>
            <a:endParaRPr lang="en-US" sz="1700" dirty="0"/>
          </a:p>
        </p:txBody>
      </p:sp>
      <p:sp>
        <p:nvSpPr>
          <p:cNvPr id="27" name="Text 24"/>
          <p:cNvSpPr/>
          <p:nvPr/>
        </p:nvSpPr>
        <p:spPr>
          <a:xfrm>
            <a:off x="6409944" y="2788920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$299</a:t>
            </a:r>
            <a:pPr algn="ctr"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/month</a:t>
            </a:r>
            <a:endParaRPr lang="en-US" sz="3200" dirty="0"/>
          </a:p>
        </p:txBody>
      </p:sp>
      <p:sp>
        <p:nvSpPr>
          <p:cNvPr id="28" name="Text 25"/>
          <p:cNvSpPr/>
          <p:nvPr/>
        </p:nvSpPr>
        <p:spPr>
          <a:xfrm>
            <a:off x="6574536" y="35661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100 translation hours/mo</a:t>
            </a:r>
            <a:endParaRPr lang="en-US" sz="1150" dirty="0"/>
          </a:p>
        </p:txBody>
      </p:sp>
      <p:sp>
        <p:nvSpPr>
          <p:cNvPr id="29" name="Text 26"/>
          <p:cNvSpPr/>
          <p:nvPr/>
        </p:nvSpPr>
        <p:spPr>
          <a:xfrm>
            <a:off x="6574536" y="40233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+$3 / extra hour</a:t>
            </a:r>
            <a:endParaRPr lang="en-US" sz="1150" dirty="0"/>
          </a:p>
        </p:txBody>
      </p:sp>
      <p:sp>
        <p:nvSpPr>
          <p:cNvPr id="30" name="Text 27"/>
          <p:cNvSpPr/>
          <p:nvPr/>
        </p:nvSpPr>
        <p:spPr>
          <a:xfrm>
            <a:off x="6574536" y="44805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Voice cloning</a:t>
            </a:r>
            <a:endParaRPr lang="en-US" sz="1150" dirty="0"/>
          </a:p>
        </p:txBody>
      </p:sp>
      <p:sp>
        <p:nvSpPr>
          <p:cNvPr id="31" name="Text 28"/>
          <p:cNvSpPr/>
          <p:nvPr/>
        </p:nvSpPr>
        <p:spPr>
          <a:xfrm>
            <a:off x="6574536" y="49377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Integrations &amp; branding</a:t>
            </a:r>
            <a:endParaRPr lang="en-US" sz="1150" dirty="0"/>
          </a:p>
        </p:txBody>
      </p:sp>
      <p:sp>
        <p:nvSpPr>
          <p:cNvPr id="32" name="Shape 29"/>
          <p:cNvSpPr/>
          <p:nvPr/>
        </p:nvSpPr>
        <p:spPr>
          <a:xfrm>
            <a:off x="9180576" y="2011680"/>
            <a:ext cx="2697480" cy="356616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76200" dist="25400" dir="5400000">
              <a:srgbClr val="BFC4CC">
                <a:alpha val="40000"/>
              </a:srgbClr>
            </a:outerShdw>
          </a:effectLst>
        </p:spPr>
      </p:sp>
      <p:sp>
        <p:nvSpPr>
          <p:cNvPr id="33" name="Text 30"/>
          <p:cNvSpPr/>
          <p:nvPr/>
        </p:nvSpPr>
        <p:spPr>
          <a:xfrm>
            <a:off x="9363456" y="228600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</a:t>
            </a:r>
            <a:endParaRPr lang="en-US" sz="1700" dirty="0"/>
          </a:p>
        </p:txBody>
      </p:sp>
      <p:sp>
        <p:nvSpPr>
          <p:cNvPr id="34" name="Text 31"/>
          <p:cNvSpPr/>
          <p:nvPr/>
        </p:nvSpPr>
        <p:spPr>
          <a:xfrm>
            <a:off x="9272016" y="2788920"/>
            <a:ext cx="2514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$499</a:t>
            </a:r>
            <a:pPr algn="ctr" indent="0" marL="0">
              <a:buNone/>
            </a:pPr>
            <a:r>
              <a:rPr lang="en-US" sz="120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/month</a:t>
            </a:r>
            <a:endParaRPr lang="en-US" sz="3200" dirty="0"/>
          </a:p>
        </p:txBody>
      </p:sp>
      <p:sp>
        <p:nvSpPr>
          <p:cNvPr id="35" name="Text 32"/>
          <p:cNvSpPr/>
          <p:nvPr/>
        </p:nvSpPr>
        <p:spPr>
          <a:xfrm>
            <a:off x="9436608" y="35661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250 translation hours/mo</a:t>
            </a:r>
            <a:endParaRPr lang="en-US" sz="1150" dirty="0"/>
          </a:p>
        </p:txBody>
      </p:sp>
      <p:sp>
        <p:nvSpPr>
          <p:cNvPr id="36" name="Text 33"/>
          <p:cNvSpPr/>
          <p:nvPr/>
        </p:nvSpPr>
        <p:spPr>
          <a:xfrm>
            <a:off x="9436608" y="40233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+$2 / extra hour</a:t>
            </a:r>
            <a:endParaRPr lang="en-US" sz="1150" dirty="0"/>
          </a:p>
        </p:txBody>
      </p:sp>
      <p:sp>
        <p:nvSpPr>
          <p:cNvPr id="37" name="Text 34"/>
          <p:cNvSpPr/>
          <p:nvPr/>
        </p:nvSpPr>
        <p:spPr>
          <a:xfrm>
            <a:off x="9436608" y="44805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Voice cloning</a:t>
            </a:r>
            <a:endParaRPr lang="en-US" sz="1150" dirty="0"/>
          </a:p>
        </p:txBody>
      </p:sp>
      <p:sp>
        <p:nvSpPr>
          <p:cNvPr id="38" name="Text 35"/>
          <p:cNvSpPr/>
          <p:nvPr/>
        </p:nvSpPr>
        <p:spPr>
          <a:xfrm>
            <a:off x="9436608" y="4937760"/>
            <a:ext cx="2240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1F24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Integrations &amp; branding</a:t>
            </a:r>
            <a:endParaRPr lang="en-US" sz="1150" dirty="0"/>
          </a:p>
        </p:txBody>
      </p:sp>
      <p:sp>
        <p:nvSpPr>
          <p:cNvPr id="39" name="Text 36"/>
          <p:cNvSpPr/>
          <p:nvPr/>
        </p:nvSpPr>
        <p:spPr>
          <a:xfrm>
            <a:off x="594360" y="58978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with 4 hours free — no credit card required to try.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Glossa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Glossa — Real-time AI Translation for Churches</dc:title>
  <dc:subject>Real-time AI Translation for Churches and Events</dc:subject>
  <dc:creator>Glossa</dc:creator>
  <cp:lastModifiedBy>Glossa</cp:lastModifiedBy>
  <cp:revision>1</cp:revision>
  <dcterms:created xsi:type="dcterms:W3CDTF">2026-06-27T02:50:48Z</dcterms:created>
  <dcterms:modified xsi:type="dcterms:W3CDTF">2026-06-27T02:50:48Z</dcterms:modified>
</cp:coreProperties>
</file>